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7" r:id="rId3"/>
    <p:sldId id="399" r:id="rId4"/>
    <p:sldId id="349" r:id="rId5"/>
    <p:sldId id="38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17" r:id="rId19"/>
    <p:sldId id="418" r:id="rId20"/>
    <p:sldId id="382" r:id="rId21"/>
    <p:sldId id="385" r:id="rId22"/>
    <p:sldId id="383" r:id="rId23"/>
    <p:sldId id="265" r:id="rId2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17"/>
            <p14:sldId id="418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A7C"/>
    <a:srgbClr val="7A4C4D"/>
    <a:srgbClr val="D4CFC5"/>
    <a:srgbClr val="FBE8A5"/>
    <a:srgbClr val="191C21"/>
    <a:srgbClr val="0F1314"/>
    <a:srgbClr val="FEF7DE"/>
    <a:srgbClr val="F7D4FC"/>
    <a:srgbClr val="D7D1CF"/>
    <a:srgbClr val="605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1099" y="48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9.wdp"/><Relationship Id="rId3" Type="http://schemas.openxmlformats.org/officeDocument/2006/relationships/slide" Target="slide21.xml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A1CEA-9B93-38AF-2010-64860DEF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1864CA-784E-5CFD-BBFB-B6EBFD108753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6C4A5-263B-04CB-F958-9561D3BF3215}"/>
              </a:ext>
            </a:extLst>
          </p:cNvPr>
          <p:cNvSpPr txBox="1"/>
          <p:nvPr/>
        </p:nvSpPr>
        <p:spPr>
          <a:xfrm>
            <a:off x="1163639" y="192186"/>
            <a:ext cx="133049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패시브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CF5631F-8988-075D-00C1-56C340E1B164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C6539A5-5E29-3E94-AF78-E26860E2860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4BF089-B9C5-63C0-1F0B-98A7F6F279D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FD727B6E-1F73-1C96-ED45-E9FE36349174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71AF16C-51CD-B868-ED2C-D2218A1FD3B9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39F59F6-129D-4B40-8763-F35F8BCC9AF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54CC6D7D-BBD1-1344-45D9-33C7A795197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CC3EA9-5839-E9EC-1E73-A19A23E4D39E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F90A9F-2349-0875-B485-FFEC825D67C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E0EB5BA-7096-9B7C-8DF6-E1E2D2555789}"/>
              </a:ext>
            </a:extLst>
          </p:cNvPr>
          <p:cNvSpPr txBox="1"/>
          <p:nvPr/>
        </p:nvSpPr>
        <p:spPr>
          <a:xfrm>
            <a:off x="1163639" y="1034283"/>
            <a:ext cx="516166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C515E7-BF1C-A7EB-875C-9F82A497A06D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CEED33-1FA2-7D4D-7344-AEDF50031718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6A01BE-E4FD-AB50-A562-3BAF76284B00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EC3B88-2BA3-211A-037A-02323A2B3665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AF3B90-E036-3D8D-C107-C710A491A6B3}"/>
              </a:ext>
            </a:extLst>
          </p:cNvPr>
          <p:cNvGrpSpPr/>
          <p:nvPr/>
        </p:nvGrpSpPr>
        <p:grpSpPr>
          <a:xfrm>
            <a:off x="1163639" y="1454223"/>
            <a:ext cx="10133355" cy="5190417"/>
            <a:chOff x="1163639" y="1515183"/>
            <a:chExt cx="10133355" cy="519041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1B95666-BD9B-061A-5DB4-1C88F17B1B47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38774" y="1515183"/>
              <a:ext cx="4658220" cy="5190416"/>
              <a:chOff x="6689574" y="1647649"/>
              <a:chExt cx="4658220" cy="519041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1571774-646A-58A7-E64F-837C4D52B5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89574" y="1879026"/>
                <a:ext cx="4647066" cy="4959039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77A78F5-463B-AEF7-8BB4-2845B722EC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879026"/>
                <a:ext cx="4658220" cy="388800"/>
                <a:chOff x="1439025" y="1395560"/>
                <a:chExt cx="4658220" cy="3888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2AE7662-F9E6-63F8-5C18-5C1484D5E9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58220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B893CB2-1207-C01B-7832-380CF0EAFF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05258" y="1474544"/>
                  <a:ext cx="39257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활용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한 자유로운 포지션과 스킬 콤보로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끊임없이 적을 몰아치는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F45F67F-99C6-43D6-42C3-99EEB501093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647649"/>
                <a:ext cx="4035188" cy="231923"/>
                <a:chOff x="1460890" y="1092616"/>
                <a:chExt cx="4035188" cy="23192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2B3A4C1-8359-0935-80C0-FAC7DFA4C69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우주의 현상을 구현하는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천체 조율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A89C267-F695-93A5-0714-04B53266D2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천체 조율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393AD1D-9904-7A69-2767-57A90060B4A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3639" y="1515183"/>
              <a:ext cx="4647066" cy="5190417"/>
              <a:chOff x="1163639" y="1515183"/>
              <a:chExt cx="4647066" cy="5190417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5A9FB5C-6078-BD6B-3862-54903215A9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746562"/>
                <a:ext cx="4647066" cy="4959038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8EE26DBA-88C3-295F-2427-F982BA70847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746561"/>
                <a:ext cx="4647064" cy="388800"/>
                <a:chOff x="1439025" y="1395560"/>
                <a:chExt cx="4647064" cy="388800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4738502E-F04A-290F-6BF2-7794EEC863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4706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FC3063E5-C61F-A81F-BA5B-2E025CAB9F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91426" y="1474544"/>
                  <a:ext cx="33422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아이덴티티를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다르게 운용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33E4D2F4-509A-7741-6CE4-1DB7C91E2E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51518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3B7FAC2-0E81-AAE0-843E-11D24A09F4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점성술로 우주의 원리를 이해하는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별의 인도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9761DC10-50BE-97F5-26BB-AAF9AA47A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별의 인도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5308F13-2F94-DE0E-B9E9-066A3669E3C3}"/>
                </a:ext>
              </a:extLst>
            </p:cNvPr>
            <p:cNvGrpSpPr/>
            <p:nvPr/>
          </p:nvGrpSpPr>
          <p:grpSpPr>
            <a:xfrm>
              <a:off x="1322809" y="5741702"/>
              <a:ext cx="4328727" cy="805349"/>
              <a:chOff x="1437648" y="3879625"/>
              <a:chExt cx="4328727" cy="80534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489F99-86AA-5768-BFF3-9C3D9BEEEBB1}"/>
                  </a:ext>
                </a:extLst>
              </p:cNvPr>
              <p:cNvSpPr txBox="1"/>
              <p:nvPr/>
            </p:nvSpPr>
            <p:spPr>
              <a:xfrm>
                <a:off x="1437648" y="4095069"/>
                <a:ext cx="4328727" cy="58990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모드를 더 자주 활용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하기 위해 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높입니다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채용하는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스킬에 따라 기록 모드의 운용 방법이 달라지며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상황에서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순간적인 판단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필요합니다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숙련도에 따라 성능 편차가 작고 전투 상황에 따라 성능의 편차가 큽니다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4A15F-FF13-46CF-1FD0-DBDABC0E9AF4}"/>
                  </a:ext>
                </a:extLst>
              </p:cNvPr>
              <p:cNvSpPr txBox="1"/>
              <p:nvPr/>
            </p:nvSpPr>
            <p:spPr>
              <a:xfrm>
                <a:off x="1437648" y="3879625"/>
                <a:ext cx="2633734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&amp;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연계형 패시브 효과들을 습득한 아스트로맨서의 특징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C869D8F-147E-D814-6F70-28D6A630057E}"/>
                </a:ext>
              </a:extLst>
            </p:cNvPr>
            <p:cNvGrpSpPr/>
            <p:nvPr/>
          </p:nvGrpSpPr>
          <p:grpSpPr>
            <a:xfrm>
              <a:off x="1322809" y="2224887"/>
              <a:ext cx="4173094" cy="3178667"/>
              <a:chOff x="1322809" y="2224887"/>
              <a:chExt cx="4173094" cy="3178667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53534C-D724-77D6-FCB3-AFBF00BF051E}"/>
                  </a:ext>
                </a:extLst>
              </p:cNvPr>
              <p:cNvGrpSpPr/>
              <p:nvPr/>
            </p:nvGrpSpPr>
            <p:grpSpPr>
              <a:xfrm>
                <a:off x="1699237" y="3920935"/>
                <a:ext cx="3420238" cy="1482619"/>
                <a:chOff x="1707234" y="3920935"/>
                <a:chExt cx="3420238" cy="148261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2DC9C883-611E-3F14-742B-1A4DB80A228E}"/>
                    </a:ext>
                  </a:extLst>
                </p:cNvPr>
                <p:cNvGrpSpPr/>
                <p:nvPr/>
              </p:nvGrpSpPr>
              <p:grpSpPr>
                <a:xfrm>
                  <a:off x="1707234" y="3965768"/>
                  <a:ext cx="1292565" cy="1437786"/>
                  <a:chOff x="1809688" y="5186055"/>
                  <a:chExt cx="1292565" cy="143778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9A740E0-1999-6A42-5389-BE567E45521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973" y="6423786"/>
                    <a:ext cx="766236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E7758822-824A-4293-6567-7E2D4BFD375E}"/>
                      </a:ext>
                    </a:extLst>
                  </p:cNvPr>
                  <p:cNvGrpSpPr/>
                  <p:nvPr/>
                </p:nvGrpSpPr>
                <p:grpSpPr>
                  <a:xfrm>
                    <a:off x="1809688" y="5186055"/>
                    <a:ext cx="1292565" cy="1236490"/>
                    <a:chOff x="4544656" y="4728148"/>
                    <a:chExt cx="1291412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21950693-8BCB-4988-2B11-5D1D07ACBB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2A463BBC-9348-C74F-727E-DB78C10FDA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E8CC5F6F-37F9-C76F-1E86-F51E6ADC0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BB69B5C1-E0C6-5BDF-5398-BD6A1108FE0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3A4527-AFAF-760D-8599-305D9CE97F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52D3386F-5EC2-449A-381D-5563B01B5C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9147" y="4728148"/>
                      <a:ext cx="526921" cy="1235386"/>
                      <a:chOff x="5309147" y="4728148"/>
                      <a:chExt cx="526921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07FF7926-9611-D956-9A8E-62BD1563D8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51" y="4728148"/>
                        <a:ext cx="526917" cy="370707"/>
                        <a:chOff x="5309151" y="4728148"/>
                        <a:chExt cx="526917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22CAD845-1F96-56BF-7799-E01C8DBB8CB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4C0020AE-454C-2E7F-4535-3921925760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7D7D7504-8EEF-C0F4-5A5A-4C2186FF455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A7083638-8809-181B-3D67-26B710730E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9151" y="4859688"/>
                          <a:ext cx="526917" cy="1076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E360D85B-C14D-0D10-74EA-DF904AB35C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9" y="5160487"/>
                        <a:ext cx="526918" cy="370707"/>
                        <a:chOff x="3158987" y="4291769"/>
                        <a:chExt cx="614039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BC08A27F-1377-2463-7555-815DEDAF218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C4FF4BF0-70A0-E279-E34F-7F9784A92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6AF0E6B-6528-89FF-5798-5DFF9058DE2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4C4C2F44-4767-DB51-F907-3E1C2B33AB6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987" y="4445060"/>
                          <a:ext cx="614039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997390A3-9856-7D55-3EC4-4787A107CF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7" y="5592827"/>
                        <a:ext cx="526918" cy="370707"/>
                        <a:chOff x="3342267" y="4837324"/>
                        <a:chExt cx="614040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C06A8D87-92A8-5399-1A2F-1A24453531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AE49F368-C2C2-7490-DAC7-A4AABD9A23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FCFD0A8-7685-0F92-ACE3-6B462040E9B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C4E53F47-DE90-2AF4-CE89-95856934EA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2267" y="4990615"/>
                          <a:ext cx="614040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68951221-6791-BB5A-5233-A7BC70DF4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E35F9006-7BA1-06F1-9371-6A59380B6A97}"/>
                    </a:ext>
                  </a:extLst>
                </p:cNvPr>
                <p:cNvGrpSpPr/>
                <p:nvPr/>
              </p:nvGrpSpPr>
              <p:grpSpPr>
                <a:xfrm>
                  <a:off x="3821627" y="3920935"/>
                  <a:ext cx="1305845" cy="1482619"/>
                  <a:chOff x="3796530" y="5141222"/>
                  <a:chExt cx="1305845" cy="1482619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FECDD44A-1A78-609C-3E51-4F74423E8A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118" y="6423786"/>
                    <a:ext cx="78867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 변화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E9DDB12F-1ED1-5B00-F5B8-05C707EE5041}"/>
                      </a:ext>
                    </a:extLst>
                  </p:cNvPr>
                  <p:cNvGrpSpPr/>
                  <p:nvPr/>
                </p:nvGrpSpPr>
                <p:grpSpPr>
                  <a:xfrm>
                    <a:off x="3796530" y="5141222"/>
                    <a:ext cx="1305845" cy="1281323"/>
                    <a:chOff x="3022520" y="4363328"/>
                    <a:chExt cx="1166117" cy="1144217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30A3B08F-9C5E-6692-9F02-D224BB196C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20" y="4363328"/>
                      <a:ext cx="1166117" cy="1144217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4FC83BEE-638B-8063-34A2-C74D2A8E35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7C638DA6-CACC-5C7F-3E4B-1439F331F02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1F87E73E-A328-BDD3-4600-549F4606048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D2A18FEB-230A-BEBB-8206-277BC70E864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67754609-7EB2-EDD3-642F-AB3D5EDA37F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9DD911B1-7A21-8331-FDA3-8D062CE422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AA13FBA-FE47-C9F4-8274-75753E0356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37D59237-4774-C653-4502-AFC755C384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19B597E4-9456-E1EE-C159-DB699B5247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EEF69312-8672-AA4F-583C-B520ABC685F0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D8E451F-8F2A-D32E-3510-7BBEFDD83173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8F74985C-60AC-E147-90D9-16857D30BB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46902410-0C41-7C17-68F6-7E0B52AEE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78A8158E-93D4-4B51-FFEE-48706CB7FB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8E1979FD-73CE-757E-C8B7-D397FD3FF6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F9BF7D7A-AC0A-D84D-A98F-19F1E30E332F}"/>
                  </a:ext>
                </a:extLst>
              </p:cNvPr>
              <p:cNvGrpSpPr/>
              <p:nvPr/>
            </p:nvGrpSpPr>
            <p:grpSpPr>
              <a:xfrm>
                <a:off x="1322809" y="2224887"/>
                <a:ext cx="4173094" cy="1491473"/>
                <a:chOff x="1323734" y="1989472"/>
                <a:chExt cx="4173094" cy="1491473"/>
              </a:xfrm>
            </p:grpSpPr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CB723040-2351-FE98-1CBC-BA5A82B89A08}"/>
                    </a:ext>
                  </a:extLst>
                </p:cNvPr>
                <p:cNvGrpSpPr/>
                <p:nvPr/>
              </p:nvGrpSpPr>
              <p:grpSpPr>
                <a:xfrm>
                  <a:off x="1443250" y="2221046"/>
                  <a:ext cx="4053578" cy="1259899"/>
                  <a:chOff x="1562903" y="1773335"/>
                  <a:chExt cx="4053578" cy="1259899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EB88CCB-96D8-C1D2-E7C9-EB983507A4A2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1773335"/>
                    <a:ext cx="3788023" cy="3343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:r>
                      <a:rPr lang="ko-KR" altLang="en-US" dirty="0"/>
                      <a:t>클러스터 스킬이 </a:t>
                    </a:r>
                    <a:r>
                      <a:rPr lang="en-US" altLang="ko-KR" dirty="0"/>
                      <a:t>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도전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불굴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적응</a:t>
                    </a:r>
                    <a:r>
                      <a:rPr lang="en-US" altLang="ko-KR" dirty="0"/>
                      <a:t>’</a:t>
                    </a:r>
                    <a:r>
                      <a:rPr lang="ko-KR" altLang="en-US" dirty="0"/>
                      <a:t> 세가지로 분리되며</a:t>
                    </a:r>
                    <a:r>
                      <a:rPr lang="en-US" altLang="ko-KR" dirty="0"/>
                      <a:t>,</a:t>
                    </a:r>
                    <a:br>
                      <a:rPr lang="en-US" altLang="ko-KR" dirty="0"/>
                    </a:b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기록한 양상에 따라 다른 클러스터 스킬이 활성화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84F6BE1-C679-C3B9-68CC-02C5FBC5A7F3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2181468"/>
                    <a:ext cx="1750605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별자리 스킬만 기록</a:t>
                    </a:r>
                    <a:r>
                      <a:rPr lang="ko-KR" altLang="en-US" dirty="0"/>
                      <a:t>할 수 있게 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7DEE514-924A-56B6-1944-DEEA3AEBB6AE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2525478"/>
                    <a:ext cx="3835569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기록 슬롯이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메인 슬롯</a:t>
                    </a:r>
                    <a:r>
                      <a:rPr lang="ko-KR" altLang="en-US" dirty="0"/>
                      <a:t>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서브 슬롯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1,2</a:t>
                    </a:r>
                    <a:r>
                      <a:rPr lang="ko-KR" altLang="en-US" dirty="0"/>
                      <a:t>로 변화하며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 별 기록 효과가 하나로 합쳐집니다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.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FD9D6FF-C729-6C5D-DBAE-20ECED86C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2859231"/>
                    <a:ext cx="4053578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 사용 시 기록 모드가 종료</a:t>
                    </a:r>
                    <a:r>
                      <a:rPr lang="ko-KR" altLang="en-US" dirty="0"/>
                      <a:t>되며 기록된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양상의 조합</a:t>
                    </a:r>
                    <a:r>
                      <a:rPr lang="ko-KR" altLang="en-US" dirty="0"/>
                      <a:t>에 따라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추가 효과</a:t>
                    </a:r>
                    <a:r>
                      <a:rPr lang="ko-KR" altLang="en-US" dirty="0"/>
                      <a:t>를 획득합니다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EFA3101F-9717-1321-D93E-8EC0E2A5806E}"/>
                      </a:ext>
                    </a:extLst>
                  </p:cNvPr>
                  <p:cNvCxnSpPr>
                    <a:cxnSpLocks/>
                    <a:stCxn id="17" idx="2"/>
                    <a:endCxn id="26" idx="0"/>
                  </p:cNvCxnSpPr>
                  <p:nvPr/>
                </p:nvCxnSpPr>
                <p:spPr>
                  <a:xfrm>
                    <a:off x="1651342" y="2028751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40EE7F4A-5523-1839-13BE-FDA5B99E4759}"/>
                      </a:ext>
                    </a:extLst>
                  </p:cNvPr>
                  <p:cNvCxnSpPr>
                    <a:cxnSpLocks/>
                    <a:stCxn id="26" idx="2"/>
                    <a:endCxn id="58" idx="0"/>
                  </p:cNvCxnSpPr>
                  <p:nvPr/>
                </p:nvCxnSpPr>
                <p:spPr>
                  <a:xfrm>
                    <a:off x="1651342" y="2352345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DADF38C8-ADCE-6F78-5E16-3CF253DA4E5E}"/>
                      </a:ext>
                    </a:extLst>
                  </p:cNvPr>
                  <p:cNvCxnSpPr>
                    <a:cxnSpLocks/>
                    <a:stCxn id="58" idx="2"/>
                    <a:endCxn id="62" idx="0"/>
                  </p:cNvCxnSpPr>
                  <p:nvPr/>
                </p:nvCxnSpPr>
                <p:spPr>
                  <a:xfrm>
                    <a:off x="1651342" y="2696259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B0E338F3-4A46-860B-67EB-C9D11F5B9DCA}"/>
                      </a:ext>
                    </a:extLst>
                  </p:cNvPr>
                  <p:cNvSpPr/>
                  <p:nvPr/>
                </p:nvSpPr>
                <p:spPr>
                  <a:xfrm>
                    <a:off x="1562903" y="2853135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5273E4D6-AB36-F708-5DD0-861C302D3EFE}"/>
                      </a:ext>
                    </a:extLst>
                  </p:cNvPr>
                  <p:cNvSpPr/>
                  <p:nvPr/>
                </p:nvSpPr>
                <p:spPr>
                  <a:xfrm>
                    <a:off x="1562903" y="1851874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156A2474-6860-17E7-D6DB-6976453BE388}"/>
                      </a:ext>
                    </a:extLst>
                  </p:cNvPr>
                  <p:cNvSpPr/>
                  <p:nvPr/>
                </p:nvSpPr>
                <p:spPr>
                  <a:xfrm>
                    <a:off x="1562903" y="217546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AEA18F0-3F27-9319-F0B5-17671115A0D3}"/>
                      </a:ext>
                    </a:extLst>
                  </p:cNvPr>
                  <p:cNvSpPr/>
                  <p:nvPr/>
                </p:nvSpPr>
                <p:spPr>
                  <a:xfrm>
                    <a:off x="1562903" y="2519382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08EF3AE8-77B8-B21B-6D68-0DBD126B704C}"/>
                    </a:ext>
                  </a:extLst>
                </p:cNvPr>
                <p:cNvSpPr txBox="1"/>
                <p:nvPr/>
              </p:nvSpPr>
              <p:spPr>
                <a:xfrm>
                  <a:off x="1323734" y="1989472"/>
                  <a:ext cx="1298432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&amp;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연계형 </a:t>
                  </a:r>
                  <a:r>
                    <a:rPr lang="ko-KR" altLang="en-US" sz="80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패시브 효과</a:t>
                  </a:r>
                  <a:endPara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248123A-B804-04C5-FBEB-012B5DD04F81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09" y="5572628"/>
              <a:ext cx="4327200" cy="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  <a:effectLst>
              <a:glow rad="127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444AB54-77DC-5142-0484-4DF1C3859856}"/>
                </a:ext>
              </a:extLst>
            </p:cNvPr>
            <p:cNvGrpSpPr/>
            <p:nvPr/>
          </p:nvGrpSpPr>
          <p:grpSpPr>
            <a:xfrm>
              <a:off x="6874887" y="5741702"/>
              <a:ext cx="2777020" cy="805349"/>
              <a:chOff x="1437648" y="3879625"/>
              <a:chExt cx="2777020" cy="80534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52C4F4B-7B30-131D-0978-2707BD992BCF}"/>
                  </a:ext>
                </a:extLst>
              </p:cNvPr>
              <p:cNvSpPr txBox="1"/>
              <p:nvPr/>
            </p:nvSpPr>
            <p:spPr>
              <a:xfrm>
                <a:off x="1437648" y="4095069"/>
                <a:ext cx="2777020" cy="58990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더욱 빠르게 활용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하기 위해 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신속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높입니다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현상 스킬과 별자리 스킬을 연계하는 지에 따라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따른 클래스 성능의 편차가 큽니다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2B587A5-61B7-9170-D72B-2E8048091ED4}"/>
                  </a:ext>
                </a:extLst>
              </p:cNvPr>
              <p:cNvSpPr txBox="1"/>
              <p:nvPr/>
            </p:nvSpPr>
            <p:spPr>
              <a:xfrm>
                <a:off x="1437648" y="3879625"/>
                <a:ext cx="2609689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&amp;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연계형 패시브 효과들을 습득한 아스트로맨서의 특징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D7274F3-3B59-BEA7-7C90-766AACA5E2B0}"/>
                </a:ext>
              </a:extLst>
            </p:cNvPr>
            <p:cNvGrpSpPr/>
            <p:nvPr/>
          </p:nvGrpSpPr>
          <p:grpSpPr>
            <a:xfrm>
              <a:off x="6874887" y="2224887"/>
              <a:ext cx="3907539" cy="1491473"/>
              <a:chOff x="1323734" y="1989472"/>
              <a:chExt cx="3907539" cy="1491473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28449FF2-7B96-9337-4712-E319F97C5625}"/>
                  </a:ext>
                </a:extLst>
              </p:cNvPr>
              <p:cNvGrpSpPr/>
              <p:nvPr/>
            </p:nvGrpSpPr>
            <p:grpSpPr>
              <a:xfrm>
                <a:off x="1443250" y="2299585"/>
                <a:ext cx="3788023" cy="1181360"/>
                <a:chOff x="1562903" y="1851874"/>
                <a:chExt cx="3788023" cy="1181360"/>
              </a:xfrm>
            </p:grpSpPr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02FB344-2A72-C231-E285-4F0A20900D09}"/>
                    </a:ext>
                  </a:extLst>
                </p:cNvPr>
                <p:cNvSpPr txBox="1"/>
                <p:nvPr/>
              </p:nvSpPr>
              <p:spPr>
                <a:xfrm>
                  <a:off x="1562903" y="1853485"/>
                  <a:ext cx="3661385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0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pPr>
                    <a:spcAft>
                      <a:spcPts val="500"/>
                    </a:spcAft>
                  </a:pP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기록 모드에 진입할 수 없게</a:t>
                  </a:r>
                  <a:r>
                    <a:rPr lang="ko-KR" altLang="en-US" sz="1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dirty="0"/>
                    <a:t>되지만</a:t>
                  </a:r>
                  <a:r>
                    <a:rPr lang="en-US" altLang="ko-KR" dirty="0"/>
                    <a:t>,</a:t>
                  </a:r>
                  <a:r>
                    <a:rPr lang="ko-KR" altLang="en-US" dirty="0"/>
                    <a:t> </a:t>
                  </a:r>
                  <a:r>
                    <a: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[</a:t>
                  </a: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현상 스킬</a:t>
                  </a:r>
                  <a:r>
                    <a: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]</a:t>
                  </a: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을 대신 시전</a:t>
                  </a:r>
                  <a:r>
                    <a:rPr lang="ko-KR" altLang="en-US" dirty="0"/>
                    <a:t>하는 </a:t>
                  </a:r>
                  <a:r>
                    <a:rPr lang="ko-KR" altLang="en-US" sz="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인공 별을 형성</a:t>
                  </a:r>
                  <a:r>
                    <a:rPr lang="ko-KR" altLang="en-US" dirty="0"/>
                    <a:t>합니다</a:t>
                  </a:r>
                  <a:r>
                    <a:rPr lang="en-US" altLang="ko-KR" dirty="0"/>
                    <a:t>.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A8E5CCD-83D0-4DEF-1E60-B6447345AD2B}"/>
                    </a:ext>
                  </a:extLst>
                </p:cNvPr>
                <p:cNvSpPr txBox="1"/>
                <p:nvPr/>
              </p:nvSpPr>
              <p:spPr>
                <a:xfrm>
                  <a:off x="1562903" y="2181468"/>
                  <a:ext cx="535529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0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2</a:t>
                  </a:r>
                  <a:r>
                    <a:rPr lang="ko-KR" altLang="en-US" dirty="0" err="1"/>
                    <a:t>티어</a:t>
                  </a:r>
                  <a:r>
                    <a:rPr lang="ko-KR" altLang="en-US" dirty="0"/>
                    <a:t> </a:t>
                  </a:r>
                  <a:endParaRPr lang="en-US" altLang="ko-KR" dirty="0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1755BC3-09AF-9BB6-5230-39B96EBC492F}"/>
                    </a:ext>
                  </a:extLst>
                </p:cNvPr>
                <p:cNvSpPr txBox="1"/>
                <p:nvPr/>
              </p:nvSpPr>
              <p:spPr>
                <a:xfrm>
                  <a:off x="1562903" y="2525478"/>
                  <a:ext cx="3061862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0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인공 별이 현상 스킬을 시전할 때 게이지를 소모합니다</a:t>
                  </a:r>
                  <a:r>
                    <a:rPr lang="en-US" altLang="ko-KR" dirty="0"/>
                    <a:t>. </a:t>
                  </a:r>
                  <a:r>
                    <a:rPr lang="ko-KR" altLang="en-US" dirty="0"/>
                    <a:t>최대 </a:t>
                  </a:r>
                  <a:r>
                    <a:rPr lang="en-US" altLang="ko-KR" dirty="0"/>
                    <a:t>5</a:t>
                  </a:r>
                  <a:r>
                    <a:rPr lang="ko-KR" altLang="en-US" dirty="0"/>
                    <a:t>스택까지</a:t>
                  </a:r>
                  <a:endParaRPr lang="en-US" altLang="ko-KR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0802006-A7A9-7F2F-534C-4BCE22352FA7}"/>
                    </a:ext>
                  </a:extLst>
                </p:cNvPr>
                <p:cNvSpPr txBox="1"/>
                <p:nvPr/>
              </p:nvSpPr>
              <p:spPr>
                <a:xfrm>
                  <a:off x="1562903" y="2859231"/>
                  <a:ext cx="3788023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2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ko-KR" altLang="en-US" dirty="0"/>
                    <a:t>인공 별이 </a:t>
                  </a:r>
                  <a:r>
                    <a:rPr lang="en-US" altLang="ko-KR" dirty="0"/>
                    <a:t>[</a:t>
                  </a:r>
                  <a:r>
                    <a:rPr lang="ko-KR" altLang="en-US" dirty="0"/>
                    <a:t>현상 스킬</a:t>
                  </a:r>
                  <a:r>
                    <a:rPr lang="en-US" altLang="ko-KR" dirty="0"/>
                    <a:t>]</a:t>
                  </a:r>
                  <a:r>
                    <a:rPr lang="ko-KR" altLang="en-US" dirty="0"/>
                    <a:t>을 시전하는 동안 </a:t>
                  </a:r>
                  <a:r>
                    <a:rPr lang="en-US" altLang="ko-KR" dirty="0"/>
                    <a:t>[</a:t>
                  </a:r>
                  <a:r>
                    <a:rPr lang="ko-KR" altLang="en-US" dirty="0"/>
                    <a:t>별자리 스킬</a:t>
                  </a:r>
                  <a:r>
                    <a:rPr lang="en-US" altLang="ko-KR" dirty="0"/>
                    <a:t>]</a:t>
                  </a:r>
                  <a:r>
                    <a:rPr lang="ko-KR" altLang="en-US" dirty="0"/>
                    <a:t>을 사용하면 추가 효과가 발생합니다</a:t>
                  </a:r>
                  <a:r>
                    <a:rPr lang="en-US" altLang="ko-KR" dirty="0"/>
                    <a:t>.</a:t>
                  </a:r>
                </a:p>
              </p:txBody>
            </p: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90BBF056-7320-7C33-ABEB-B3B6FBCC1D5D}"/>
                    </a:ext>
                  </a:extLst>
                </p:cNvPr>
                <p:cNvCxnSpPr>
                  <a:cxnSpLocks/>
                  <a:stCxn id="140" idx="2"/>
                  <a:endCxn id="141" idx="0"/>
                </p:cNvCxnSpPr>
                <p:nvPr/>
              </p:nvCxnSpPr>
              <p:spPr>
                <a:xfrm>
                  <a:off x="1651342" y="2028751"/>
                  <a:ext cx="0" cy="146717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9722B3C6-D34F-EFAA-8109-6202CC2E7893}"/>
                    </a:ext>
                  </a:extLst>
                </p:cNvPr>
                <p:cNvCxnSpPr>
                  <a:cxnSpLocks/>
                  <a:stCxn id="141" idx="2"/>
                  <a:endCxn id="143" idx="0"/>
                </p:cNvCxnSpPr>
                <p:nvPr/>
              </p:nvCxnSpPr>
              <p:spPr>
                <a:xfrm>
                  <a:off x="1651342" y="2352345"/>
                  <a:ext cx="0" cy="167037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C9BA633F-6878-1957-7D4D-AEA89BE3152E}"/>
                    </a:ext>
                  </a:extLst>
                </p:cNvPr>
                <p:cNvCxnSpPr>
                  <a:cxnSpLocks/>
                  <a:stCxn id="143" idx="2"/>
                  <a:endCxn id="139" idx="0"/>
                </p:cNvCxnSpPr>
                <p:nvPr/>
              </p:nvCxnSpPr>
              <p:spPr>
                <a:xfrm>
                  <a:off x="1651342" y="2696259"/>
                  <a:ext cx="0" cy="156876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다이아몬드 138">
                  <a:extLst>
                    <a:ext uri="{FF2B5EF4-FFF2-40B4-BE49-F238E27FC236}">
                      <a16:creationId xmlns:a16="http://schemas.microsoft.com/office/drawing/2014/main" id="{11405A2F-CD29-C4D1-6942-C87D5044C97B}"/>
                    </a:ext>
                  </a:extLst>
                </p:cNvPr>
                <p:cNvSpPr/>
                <p:nvPr/>
              </p:nvSpPr>
              <p:spPr>
                <a:xfrm>
                  <a:off x="1562903" y="2853135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4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40" name="다이아몬드 139">
                  <a:extLst>
                    <a:ext uri="{FF2B5EF4-FFF2-40B4-BE49-F238E27FC236}">
                      <a16:creationId xmlns:a16="http://schemas.microsoft.com/office/drawing/2014/main" id="{4BFEC468-D63B-5110-DDB3-489BB1156F37}"/>
                    </a:ext>
                  </a:extLst>
                </p:cNvPr>
                <p:cNvSpPr/>
                <p:nvPr/>
              </p:nvSpPr>
              <p:spPr>
                <a:xfrm>
                  <a:off x="1562903" y="1851874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41" name="다이아몬드 140">
                  <a:extLst>
                    <a:ext uri="{FF2B5EF4-FFF2-40B4-BE49-F238E27FC236}">
                      <a16:creationId xmlns:a16="http://schemas.microsoft.com/office/drawing/2014/main" id="{01D0401F-7B8C-9C08-3DDA-299DBD7DCDDD}"/>
                    </a:ext>
                  </a:extLst>
                </p:cNvPr>
                <p:cNvSpPr/>
                <p:nvPr/>
              </p:nvSpPr>
              <p:spPr>
                <a:xfrm>
                  <a:off x="1562903" y="2175468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2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43" name="다이아몬드 142">
                  <a:extLst>
                    <a:ext uri="{FF2B5EF4-FFF2-40B4-BE49-F238E27FC236}">
                      <a16:creationId xmlns:a16="http://schemas.microsoft.com/office/drawing/2014/main" id="{5D451724-3EB4-381A-F1D5-AC5D7F2E1D13}"/>
                    </a:ext>
                  </a:extLst>
                </p:cNvPr>
                <p:cNvSpPr/>
                <p:nvPr/>
              </p:nvSpPr>
              <p:spPr>
                <a:xfrm>
                  <a:off x="1562903" y="2519382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3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8EFDDD2C-3EE1-0C58-0C20-3F1F34598E48}"/>
                  </a:ext>
                </a:extLst>
              </p:cNvPr>
              <p:cNvSpPr txBox="1"/>
              <p:nvPr/>
            </p:nvSpPr>
            <p:spPr>
              <a:xfrm>
                <a:off x="1323734" y="1989472"/>
                <a:ext cx="1298432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연계형 패시브 효과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14900D59-5C8E-CE4D-F066-3C1284772F57}"/>
                </a:ext>
              </a:extLst>
            </p:cNvPr>
            <p:cNvCxnSpPr>
              <a:cxnSpLocks/>
            </p:cNvCxnSpPr>
            <p:nvPr/>
          </p:nvCxnSpPr>
          <p:spPr>
            <a:xfrm>
              <a:off x="6875650" y="5572628"/>
              <a:ext cx="4327200" cy="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  <a:effectLst>
              <a:glow rad="127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C7687A7-5540-305C-CB69-7C6721D76228}"/>
                </a:ext>
              </a:extLst>
            </p:cNvPr>
            <p:cNvGrpSpPr/>
            <p:nvPr/>
          </p:nvGrpSpPr>
          <p:grpSpPr>
            <a:xfrm>
              <a:off x="7316714" y="3909523"/>
              <a:ext cx="3321528" cy="1494031"/>
              <a:chOff x="7373392" y="3909523"/>
              <a:chExt cx="3321528" cy="149403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50D157-B8D0-AB59-785E-DBFE544BC6CE}"/>
                  </a:ext>
                </a:extLst>
              </p:cNvPr>
              <p:cNvGrpSpPr/>
              <p:nvPr/>
            </p:nvGrpSpPr>
            <p:grpSpPr>
              <a:xfrm>
                <a:off x="7373392" y="3909523"/>
                <a:ext cx="1087304" cy="1494031"/>
                <a:chOff x="7223588" y="3909523"/>
                <a:chExt cx="1087304" cy="1494031"/>
              </a:xfrm>
            </p:grpSpPr>
            <p:pic>
              <p:nvPicPr>
                <p:cNvPr id="259" name="그림 258" descr="의류, 덮개, 의상 디자인, 코스튬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51FFBFA-E3A0-187E-A5D6-10F3240F7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8675"/>
                <a:stretch/>
              </p:blipFill>
              <p:spPr>
                <a:xfrm>
                  <a:off x="7223588" y="3909523"/>
                  <a:ext cx="1087304" cy="1292879"/>
                </a:xfrm>
                <a:prstGeom prst="rect">
                  <a:avLst/>
                </a:prstGeom>
              </p:spPr>
            </p:pic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FE59C4C5-72DE-B7AD-F298-664068FE0F64}"/>
                    </a:ext>
                  </a:extLst>
                </p:cNvPr>
                <p:cNvSpPr txBox="1"/>
                <p:nvPr/>
              </p:nvSpPr>
              <p:spPr>
                <a:xfrm>
                  <a:off x="7411373" y="5203499"/>
                  <a:ext cx="711735" cy="20005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 형성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A5628CB1-CD62-A5AC-1FAA-F8517BDE061B}"/>
                  </a:ext>
                </a:extLst>
              </p:cNvPr>
              <p:cNvGrpSpPr/>
              <p:nvPr/>
            </p:nvGrpSpPr>
            <p:grpSpPr>
              <a:xfrm>
                <a:off x="9059857" y="4004966"/>
                <a:ext cx="1635063" cy="1398588"/>
                <a:chOff x="8877420" y="5225253"/>
                <a:chExt cx="1635063" cy="1398588"/>
              </a:xfrm>
            </p:grpSpPr>
            <p:grpSp>
              <p:nvGrpSpPr>
                <p:cNvPr id="236" name="그룹 235">
                  <a:extLst>
                    <a:ext uri="{FF2B5EF4-FFF2-40B4-BE49-F238E27FC236}">
                      <a16:creationId xmlns:a16="http://schemas.microsoft.com/office/drawing/2014/main" id="{51F8BBD3-8560-DDFF-4422-F4C1310BEEFF}"/>
                    </a:ext>
                  </a:extLst>
                </p:cNvPr>
                <p:cNvGrpSpPr/>
                <p:nvPr/>
              </p:nvGrpSpPr>
              <p:grpSpPr>
                <a:xfrm>
                  <a:off x="9113698" y="5225253"/>
                  <a:ext cx="1162502" cy="1190587"/>
                  <a:chOff x="3416825" y="3557258"/>
                  <a:chExt cx="2419561" cy="2478016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72919D3C-0342-80D6-12B8-E54BB5FCB7C2}"/>
                      </a:ext>
                    </a:extLst>
                  </p:cNvPr>
                  <p:cNvGrpSpPr/>
                  <p:nvPr/>
                </p:nvGrpSpPr>
                <p:grpSpPr>
                  <a:xfrm>
                    <a:off x="3416825" y="3557258"/>
                    <a:ext cx="2419561" cy="2478016"/>
                    <a:chOff x="3416825" y="3557258"/>
                    <a:chExt cx="2419561" cy="2478016"/>
                  </a:xfrm>
                </p:grpSpPr>
                <p:pic>
                  <p:nvPicPr>
                    <p:cNvPr id="254" name="Picture 8">
                      <a:extLst>
                        <a:ext uri="{FF2B5EF4-FFF2-40B4-BE49-F238E27FC236}">
                          <a16:creationId xmlns:a16="http://schemas.microsoft.com/office/drawing/2014/main" id="{6B7BF026-5BEB-108E-D19A-1E0874170BA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4456647" y="3557258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5" name="Picture 8">
                      <a:extLst>
                        <a:ext uri="{FF2B5EF4-FFF2-40B4-BE49-F238E27FC236}">
                          <a16:creationId xmlns:a16="http://schemas.microsoft.com/office/drawing/2014/main" id="{B5F045E8-23C4-7DE6-7722-AAB1F327BF9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513052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6" name="Picture 8">
                      <a:extLst>
                        <a:ext uri="{FF2B5EF4-FFF2-40B4-BE49-F238E27FC236}">
                          <a16:creationId xmlns:a16="http://schemas.microsoft.com/office/drawing/2014/main" id="{B94B7546-4626-ECFE-8DB5-F4408A32401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416825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7" name="Picture 8">
                      <a:extLst>
                        <a:ext uri="{FF2B5EF4-FFF2-40B4-BE49-F238E27FC236}">
                          <a16:creationId xmlns:a16="http://schemas.microsoft.com/office/drawing/2014/main" id="{9DE60CBC-4046-C0AB-6B3F-D5D01CA5D89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833807" y="560395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8" name="Picture 8">
                      <a:extLst>
                        <a:ext uri="{FF2B5EF4-FFF2-40B4-BE49-F238E27FC236}">
                          <a16:creationId xmlns:a16="http://schemas.microsoft.com/office/drawing/2014/main" id="{F2DDA3FA-66E4-811D-9566-7DD9405C812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125317" y="5614239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B0F0991-E4C3-F966-63DC-785E9B021442}"/>
                      </a:ext>
                    </a:extLst>
                  </p:cNvPr>
                  <p:cNvGrpSpPr/>
                  <p:nvPr/>
                </p:nvGrpSpPr>
                <p:grpSpPr>
                  <a:xfrm>
                    <a:off x="3592556" y="4584732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52" name="직선 화살표 연결선 251">
                      <a:extLst>
                        <a:ext uri="{FF2B5EF4-FFF2-40B4-BE49-F238E27FC236}">
                          <a16:creationId xmlns:a16="http://schemas.microsoft.com/office/drawing/2014/main" id="{A4A4BAB3-A4F5-0912-65EA-2C1E767EF6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직선 화살표 연결선 252">
                      <a:extLst>
                        <a:ext uri="{FF2B5EF4-FFF2-40B4-BE49-F238E27FC236}">
                          <a16:creationId xmlns:a16="http://schemas.microsoft.com/office/drawing/2014/main" id="{E6F1825D-B57B-7369-50AC-27928DE2D7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0" name="그룹 239">
                    <a:extLst>
                      <a:ext uri="{FF2B5EF4-FFF2-40B4-BE49-F238E27FC236}">
                        <a16:creationId xmlns:a16="http://schemas.microsoft.com/office/drawing/2014/main" id="{90198D3C-1321-A6D1-8EFB-5A3731C06C66}"/>
                      </a:ext>
                    </a:extLst>
                  </p:cNvPr>
                  <p:cNvGrpSpPr/>
                  <p:nvPr/>
                </p:nvGrpSpPr>
                <p:grpSpPr>
                  <a:xfrm rot="8727261">
                    <a:off x="3947129" y="5123990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50" name="직선 화살표 연결선 249">
                      <a:extLst>
                        <a:ext uri="{FF2B5EF4-FFF2-40B4-BE49-F238E27FC236}">
                          <a16:creationId xmlns:a16="http://schemas.microsoft.com/office/drawing/2014/main" id="{3B376AB9-15E0-5B1E-2229-DA8A3DF871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직선 화살표 연결선 250">
                      <a:extLst>
                        <a:ext uri="{FF2B5EF4-FFF2-40B4-BE49-F238E27FC236}">
                          <a16:creationId xmlns:a16="http://schemas.microsoft.com/office/drawing/2014/main" id="{0B4CA3AE-0B86-C4D2-AF1C-08F73699FA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1" name="그룹 240">
                    <a:extLst>
                      <a:ext uri="{FF2B5EF4-FFF2-40B4-BE49-F238E27FC236}">
                        <a16:creationId xmlns:a16="http://schemas.microsoft.com/office/drawing/2014/main" id="{82FBF64C-A009-8940-C1C3-9808E89D5C84}"/>
                      </a:ext>
                    </a:extLst>
                  </p:cNvPr>
                  <p:cNvGrpSpPr/>
                  <p:nvPr/>
                </p:nvGrpSpPr>
                <p:grpSpPr>
                  <a:xfrm rot="17100000">
                    <a:off x="3299535" y="4889858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48" name="직선 화살표 연결선 247">
                      <a:extLst>
                        <a:ext uri="{FF2B5EF4-FFF2-40B4-BE49-F238E27FC236}">
                          <a16:creationId xmlns:a16="http://schemas.microsoft.com/office/drawing/2014/main" id="{14B2BFA2-D1CD-E3E4-6193-C1B78B81C4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직선 화살표 연결선 248">
                      <a:extLst>
                        <a:ext uri="{FF2B5EF4-FFF2-40B4-BE49-F238E27FC236}">
                          <a16:creationId xmlns:a16="http://schemas.microsoft.com/office/drawing/2014/main" id="{C3911718-F0A2-70DE-4334-AAD65DF0D5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2" name="그룹 241">
                    <a:extLst>
                      <a:ext uri="{FF2B5EF4-FFF2-40B4-BE49-F238E27FC236}">
                        <a16:creationId xmlns:a16="http://schemas.microsoft.com/office/drawing/2014/main" id="{67EE83A2-9093-8F50-4624-1F46ADCB96AD}"/>
                      </a:ext>
                    </a:extLst>
                  </p:cNvPr>
                  <p:cNvGrpSpPr/>
                  <p:nvPr/>
                </p:nvGrpSpPr>
                <p:grpSpPr>
                  <a:xfrm rot="4320000">
                    <a:off x="4008396" y="4702939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46" name="직선 화살표 연결선 245">
                      <a:extLst>
                        <a:ext uri="{FF2B5EF4-FFF2-40B4-BE49-F238E27FC236}">
                          <a16:creationId xmlns:a16="http://schemas.microsoft.com/office/drawing/2014/main" id="{5BD6E272-6D31-1D12-2661-520CBD8D1B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직선 화살표 연결선 246">
                      <a:extLst>
                        <a:ext uri="{FF2B5EF4-FFF2-40B4-BE49-F238E27FC236}">
                          <a16:creationId xmlns:a16="http://schemas.microsoft.com/office/drawing/2014/main" id="{EE521981-D053-FC59-FC9A-F954BC60EC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" name="그룹 242">
                    <a:extLst>
                      <a:ext uri="{FF2B5EF4-FFF2-40B4-BE49-F238E27FC236}">
                        <a16:creationId xmlns:a16="http://schemas.microsoft.com/office/drawing/2014/main" id="{4A4246F5-BFEB-84A9-4263-8E8F0E984856}"/>
                      </a:ext>
                    </a:extLst>
                  </p:cNvPr>
                  <p:cNvGrpSpPr/>
                  <p:nvPr/>
                </p:nvGrpSpPr>
                <p:grpSpPr>
                  <a:xfrm rot="12960000">
                    <a:off x="3590831" y="5299460"/>
                    <a:ext cx="1876993" cy="1"/>
                    <a:chOff x="3592556" y="4584731"/>
                    <a:chExt cx="1876993" cy="1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44" name="직선 화살표 연결선 243">
                      <a:extLst>
                        <a:ext uri="{FF2B5EF4-FFF2-40B4-BE49-F238E27FC236}">
                          <a16:creationId xmlns:a16="http://schemas.microsoft.com/office/drawing/2014/main" id="{5DE82749-633A-B359-D25F-B539914DE8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직선 화살표 연결선 244">
                      <a:extLst>
                        <a:ext uri="{FF2B5EF4-FFF2-40B4-BE49-F238E27FC236}">
                          <a16:creationId xmlns:a16="http://schemas.microsoft.com/office/drawing/2014/main" id="{5B04C62C-56FA-0C60-4EB9-1170B642C8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D1AA0EC-9CDC-24F7-DE5A-55E964B83BC7}"/>
                    </a:ext>
                  </a:extLst>
                </p:cNvPr>
                <p:cNvSpPr txBox="1"/>
                <p:nvPr/>
              </p:nvSpPr>
              <p:spPr>
                <a:xfrm>
                  <a:off x="8877420" y="6423786"/>
                  <a:ext cx="1635063" cy="20005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별의 스킬 시전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사슬 </a:t>
                  </a:r>
                  <a:r>
                    <a:rPr lang="ko-KR" altLang="en-US" sz="7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마법진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형성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835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188E-1E6B-A722-606C-5ACA5120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10056A-D694-D1FD-2528-7B535AAA2924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C09E-C94E-732E-DCDA-AC644CDCEF8C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64974-7A53-ED47-8313-A1EB760E565C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B72F32-0154-7CC8-20ED-CC13FE00C7E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911A3FB-FB7D-ED3C-DDA8-0A6CCB6A251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848E2D35-4551-95A5-4392-861D4D759E26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8D7702-8B05-D1E6-C353-1373F04854DA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47BC07-4BBB-DA88-FF16-2575FFB0B35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8CED4A-7D8E-1D21-BDFE-F732DB706B85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AC6E1B-45B9-E63D-7BB4-1BCD2EE7897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59EB1-C15B-CF2B-1E2F-923264D8D1E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ACF37-B565-4B69-18E6-A7E629869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33EF8-1FD1-9C8D-5CF7-5FBCD28AE6A7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15B8C-C553-BDA4-4F4B-2462A8A59853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71C2C-80CF-57A2-DB52-14475C1B6E8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9F73D78-F460-38C2-4121-19E67BB0AFA3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36ACED-64AD-B2A2-ED15-D817792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66249F-4EF1-F25C-0A62-E7062912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60B803-9F4F-2EF1-62C3-0ADAB9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7D880-D706-52E9-87B2-6D351EDB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53360864-5EF3-71F2-EE82-149FB301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476" y="249465"/>
            <a:ext cx="3381923" cy="5657909"/>
          </a:xfrm>
          <a:prstGeom prst="rect">
            <a:avLst/>
          </a:prstGeom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905C279-38EC-C2DC-BB79-19D4A17C46A0}"/>
              </a:ext>
            </a:extLst>
          </p:cNvPr>
          <p:cNvSpPr/>
          <p:nvPr/>
        </p:nvSpPr>
        <p:spPr>
          <a:xfrm>
            <a:off x="2798955" y="1496042"/>
            <a:ext cx="2466465" cy="2413618"/>
          </a:xfrm>
          <a:prstGeom prst="rect">
            <a:avLst/>
          </a:prstGeom>
          <a:solidFill>
            <a:srgbClr val="0F1314"/>
          </a:solidFill>
          <a:ln w="6350">
            <a:solidFill>
              <a:srgbClr val="191C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DD09F87-D946-B5DD-91C9-AFDDA62537E6}"/>
              </a:ext>
            </a:extLst>
          </p:cNvPr>
          <p:cNvGrpSpPr/>
          <p:nvPr/>
        </p:nvGrpSpPr>
        <p:grpSpPr>
          <a:xfrm>
            <a:off x="2798956" y="1168918"/>
            <a:ext cx="2466464" cy="327124"/>
            <a:chOff x="6306082" y="1411900"/>
            <a:chExt cx="3633678" cy="309867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0486B5D-C9BA-70D4-4877-C2C7AB70B926}"/>
                </a:ext>
              </a:extLst>
            </p:cNvPr>
            <p:cNvSpPr/>
            <p:nvPr/>
          </p:nvSpPr>
          <p:spPr>
            <a:xfrm>
              <a:off x="6306082" y="1411900"/>
              <a:ext cx="3633678" cy="309867"/>
            </a:xfrm>
            <a:prstGeom prst="rect">
              <a:avLst/>
            </a:prstGeom>
            <a:solidFill>
              <a:srgbClr val="191C2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0B21A7C-9972-8DA1-E482-213012795C37}"/>
                </a:ext>
              </a:extLst>
            </p:cNvPr>
            <p:cNvSpPr txBox="1"/>
            <p:nvPr/>
          </p:nvSpPr>
          <p:spPr>
            <a:xfrm>
              <a:off x="7774585" y="1493949"/>
              <a:ext cx="696672" cy="14577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0E5BB889-D057-D2F0-52C9-0840270F436D}"/>
              </a:ext>
            </a:extLst>
          </p:cNvPr>
          <p:cNvSpPr txBox="1"/>
          <p:nvPr/>
        </p:nvSpPr>
        <p:spPr>
          <a:xfrm>
            <a:off x="2922711" y="2275413"/>
            <a:ext cx="2240577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스킬이 ‘클러스터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도전’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불굴’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적응’ 세 가지 스킬로 분리 되며 기록한 양상에 따라 활성화 되는 클러스터 스킬이 달라진다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발생하는 양상 별 ‘유실’ 효과가 변경된다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latinLnBrk="0">
              <a:spcAft>
                <a:spcPts val="200"/>
              </a:spcAft>
            </a:pP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해당 양상의 클러스터 스킬 피해량이 </a:t>
            </a:r>
            <a:r>
              <a:rPr lang="en-US" altLang="ko-KR" sz="800" dirty="0">
                <a:solidFill>
                  <a:srgbClr val="E07A7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50.0%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감소한다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7FE34C8-4D12-0F2D-BDE3-EC91A8DC261C}"/>
              </a:ext>
            </a:extLst>
          </p:cNvPr>
          <p:cNvGrpSpPr/>
          <p:nvPr/>
        </p:nvGrpSpPr>
        <p:grpSpPr>
          <a:xfrm>
            <a:off x="2922711" y="1601100"/>
            <a:ext cx="1293082" cy="471600"/>
            <a:chOff x="2025095" y="1578240"/>
            <a:chExt cx="1293082" cy="471600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0A8E2A-113B-85B9-16FE-583DED2379ED}"/>
                </a:ext>
              </a:extLst>
            </p:cNvPr>
            <p:cNvGrpSpPr/>
            <p:nvPr/>
          </p:nvGrpSpPr>
          <p:grpSpPr>
            <a:xfrm>
              <a:off x="2577590" y="1603628"/>
              <a:ext cx="740587" cy="420824"/>
              <a:chOff x="2577590" y="1627111"/>
              <a:chExt cx="740587" cy="420824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55210BE-F4FD-0566-E676-F45137D22CF9}"/>
                  </a:ext>
                </a:extLst>
              </p:cNvPr>
              <p:cNvSpPr txBox="1"/>
              <p:nvPr/>
            </p:nvSpPr>
            <p:spPr>
              <a:xfrm>
                <a:off x="2577590" y="1924824"/>
                <a:ext cx="74058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 패시브 레벨 </a:t>
                </a:r>
                <a:r>
                  <a:rPr lang="en-US" altLang="ko-KR" sz="8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2533110-0995-8BFC-9F7F-9E86EAB3177A}"/>
                  </a:ext>
                </a:extLst>
              </p:cNvPr>
              <p:cNvSpPr txBox="1"/>
              <p:nvPr/>
            </p:nvSpPr>
            <p:spPr>
              <a:xfrm>
                <a:off x="2577590" y="162711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9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D86EE47-FF3F-8995-F04E-08E824C70D00}"/>
                </a:ext>
              </a:extLst>
            </p:cNvPr>
            <p:cNvSpPr/>
            <p:nvPr/>
          </p:nvSpPr>
          <p:spPr>
            <a:xfrm>
              <a:off x="2025095" y="1578240"/>
              <a:ext cx="471600" cy="47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7ADDA85-F919-656D-87C0-CCA3FC8745B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E7F01B-EB79-9A42-AE9C-6A6EA263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24525816-CE21-8DF0-104D-D5940067DF24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2D6DC9F-D975-30AC-A1C1-E6C76F7EBE75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2DD012C0-DE65-0818-F4AA-D1FA01A6E38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2DCB39-67D9-14A8-A572-E995B61229B1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A0C93C3-FFD3-FBE5-CCD1-50D1F8458D7C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423B0B-CAFE-B3E2-B0AA-6E653E1F0ED7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78D295-4D90-D7F8-849F-60D12AB82BE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FE5BC27-2F1F-999D-AD6E-FFE0066A91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57C79E4-1AFF-C882-C46C-824A8DC3FBE8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7001772-78A1-55C0-B7ED-0FBC548CC87B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3C0969-33AA-B77C-32AF-E0EAACB33AB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B82E503-5DC3-1A51-B82C-2B5762B4BCB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6A7145-5044-6306-BABD-D9FFB9401E0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A95BA2-A36E-2C33-0309-CDF72DFCE40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969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29835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혼돈의 상아탑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84FDC09-604B-8A4D-40B7-812503C44A5A}"/>
              </a:ext>
            </a:extLst>
          </p:cNvPr>
          <p:cNvCxnSpPr>
            <a:cxnSpLocks/>
          </p:cNvCxnSpPr>
          <p:nvPr/>
        </p:nvCxnSpPr>
        <p:spPr>
          <a:xfrm>
            <a:off x="1020876" y="1244109"/>
            <a:ext cx="932687" cy="0"/>
          </a:xfrm>
          <a:prstGeom prst="line">
            <a:avLst/>
          </a:prstGeom>
          <a:solidFill>
            <a:schemeClr val="tx1"/>
          </a:solidFill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60263-DC14-0A44-D269-5778DB0D2C5A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01E408-608E-E51D-C3FD-68F546CFF4F2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37C4E5-3976-D425-566E-5C575361BC9C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F6B017-D7D5-3F5B-8236-E7D8FCBB9F4F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813F5-1B20-7B97-1D28-2E848B3FA86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163639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422873"/>
              </p:ext>
            </p:extLst>
          </p:nvPr>
        </p:nvGraphicFramePr>
        <p:xfrm>
          <a:off x="1163639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163639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AE6968-53C2-9FE0-28E5-0B102FCD9552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B609A-DAD7-6329-FBA3-71CE8039914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7B410F-89E7-EEAB-2D18-AEA8E7795BCE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284429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1693951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3171237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48523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24139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63272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6335351" y="1591964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41A50-CFA7-E6F1-5854-9009357E7503}"/>
              </a:ext>
            </a:extLst>
          </p:cNvPr>
          <p:cNvGrpSpPr/>
          <p:nvPr/>
        </p:nvGrpSpPr>
        <p:grpSpPr>
          <a:xfrm>
            <a:off x="1163639" y="1591964"/>
            <a:ext cx="4693012" cy="5020604"/>
            <a:chOff x="1163639" y="1410439"/>
            <a:chExt cx="4693012" cy="50206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FF18AF-7077-768D-DC4E-7B6E25D39989}"/>
                </a:ext>
              </a:extLst>
            </p:cNvPr>
            <p:cNvGrpSpPr/>
            <p:nvPr/>
          </p:nvGrpSpPr>
          <p:grpSpPr>
            <a:xfrm>
              <a:off x="1163639" y="1410439"/>
              <a:ext cx="4693012" cy="5020604"/>
              <a:chOff x="1163639" y="1410439"/>
              <a:chExt cx="4693012" cy="50206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693012" cy="478868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693012" cy="231923"/>
                <a:chOff x="1456552" y="1795338"/>
                <a:chExt cx="4693012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693012" cy="231923"/>
                  <a:chOff x="1460890" y="1093655"/>
                  <a:chExt cx="4693012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4195513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3" name="그림 2" descr="텍스트, 도표, 라인, 평면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22C996-DDF3-57D1-60C2-05BD808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85" y="1801064"/>
              <a:ext cx="4370121" cy="442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15785</TotalTime>
  <Words>3692</Words>
  <Application>Microsoft Office PowerPoint</Application>
  <PresentationFormat>와이드스크린</PresentationFormat>
  <Paragraphs>600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1794</cp:revision>
  <cp:lastPrinted>2025-01-14T11:10:08Z</cp:lastPrinted>
  <dcterms:created xsi:type="dcterms:W3CDTF">2025-01-08T09:31:21Z</dcterms:created>
  <dcterms:modified xsi:type="dcterms:W3CDTF">2025-04-06T12:45:51Z</dcterms:modified>
</cp:coreProperties>
</file>